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2" r:id="rId12"/>
    <p:sldId id="271" r:id="rId13"/>
    <p:sldId id="268" r:id="rId14"/>
    <p:sldId id="270" r:id="rId15"/>
    <p:sldId id="269" r:id="rId16"/>
    <p:sldId id="267" r:id="rId17"/>
  </p:sldIdLst>
  <p:sldSz cx="9144000" cy="5143500" type="screen16x9"/>
  <p:notesSz cx="6858000" cy="9144000"/>
  <p:embeddedFontLst>
    <p:embeddedFont>
      <p:font typeface="Economica" charset="0"/>
      <p:regular r:id="rId19"/>
      <p:bold r:id="rId20"/>
      <p:italic r:id="rId21"/>
      <p:boldItalic r:id="rId22"/>
    </p:embeddedFont>
    <p:embeddedFont>
      <p:font typeface="Open Sans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000099"/>
    <a:srgbClr val="093B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5" autoAdjust="0"/>
    <p:restoredTop sz="94660"/>
  </p:normalViewPr>
  <p:slideViewPr>
    <p:cSldViewPr snapToGrid="0">
      <p:cViewPr varScale="1">
        <p:scale>
          <a:sx n="92" d="100"/>
          <a:sy n="92" d="100"/>
        </p:scale>
        <p:origin x="-756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01374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16b2adad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16b2adad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e16b2adad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e16b2adad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16b2ada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16b2ada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16b2adad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16b2adad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16b2ada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16b2ada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16b2adad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e16b2adad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16b2adad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16b2adad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ru-RU" smtClean="0"/>
              <a:t>Образец подзаголовка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ru-RU" smtClean="0"/>
              <a:t>Образец подзаголовка</a:t>
            </a: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gradFill flip="none" rotWithShape="1">
          <a:gsLst>
            <a:gs pos="83000">
              <a:srgbClr val="002060">
                <a:lumMod val="71000"/>
                <a:lumOff val="29000"/>
              </a:srgbClr>
            </a:gs>
            <a:gs pos="92000">
              <a:srgbClr val="002060">
                <a:lumMod val="94000"/>
              </a:srgbClr>
            </a:gs>
            <a:gs pos="33000">
              <a:srgbClr val="000099">
                <a:alpha val="30196"/>
                <a:lumMod val="0"/>
                <a:lumOff val="100000"/>
              </a:srgbClr>
            </a:gs>
          </a:gsLst>
          <a:lin ang="8100000" scaled="1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3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gif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10" Type="http://schemas.openxmlformats.org/officeDocument/2006/relationships/image" Target="../media/image12.jpg"/><Relationship Id="rId4" Type="http://schemas.openxmlformats.org/officeDocument/2006/relationships/image" Target="../media/image7.jpg"/><Relationship Id="rId9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805450" y="883227"/>
            <a:ext cx="3771995" cy="14755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uk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Тема роботи :</a:t>
            </a:r>
            <a:r>
              <a:rPr lang="ru-RU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Веб-</a:t>
            </a:r>
            <a:r>
              <a:rPr lang="ru-RU" sz="2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застосунок</a:t>
            </a:r>
            <a:r>
              <a:rPr lang="ru-RU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«</a:t>
            </a:r>
            <a:r>
              <a:rPr lang="ru-RU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SecurePass</a:t>
            </a:r>
            <a:r>
              <a:rPr lang="ru-RU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» для </a:t>
            </a:r>
            <a:r>
              <a:rPr lang="ru-RU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безпечного</a:t>
            </a:r>
            <a:r>
              <a:rPr lang="ru-RU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зберігання</a:t>
            </a:r>
            <a:r>
              <a:rPr lang="ru-RU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та </a:t>
            </a:r>
            <a:r>
              <a:rPr lang="ru-RU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управління</a:t>
            </a:r>
            <a:r>
              <a:rPr lang="ru-RU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паролями</a:t>
            </a:r>
            <a:endParaRPr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948250" y="3470565"/>
            <a:ext cx="5211086" cy="1470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/>
            <a:r>
              <a:rPr lang="uk" sz="1900" dirty="0">
                <a:latin typeface="Times New Roman" pitchFamily="18" charset="0"/>
                <a:cs typeface="Times New Roman" pitchFamily="18" charset="0"/>
              </a:rPr>
              <a:t>ПІБ, група </a:t>
            </a:r>
            <a:r>
              <a:rPr lang="uk" sz="1900" dirty="0" smtClean="0">
                <a:latin typeface="Times New Roman" pitchFamily="18" charset="0"/>
                <a:cs typeface="Times New Roman" pitchFamily="18" charset="0"/>
              </a:rPr>
              <a:t>              </a:t>
            </a:r>
            <a:r>
              <a:rPr lang="ru-RU" sz="1900" dirty="0" smtClean="0">
                <a:latin typeface="Times New Roman" pitchFamily="18" charset="0"/>
                <a:cs typeface="Times New Roman" pitchFamily="18" charset="0"/>
              </a:rPr>
              <a:t>Лева А.В.  ПЗПІпз-23-1</a:t>
            </a:r>
            <a:endParaRPr sz="1900" dirty="0">
              <a:latin typeface="Times New Roman" pitchFamily="18" charset="0"/>
              <a:cs typeface="Times New Roman" pitchFamily="18" charset="0"/>
            </a:endParaRPr>
          </a:p>
          <a:p>
            <a:pPr marL="0" lvl="0" indent="0" algn="l"/>
            <a:r>
              <a:rPr lang="uk" sz="1900" dirty="0" smtClean="0">
                <a:latin typeface="Times New Roman" pitchFamily="18" charset="0"/>
                <a:cs typeface="Times New Roman" pitchFamily="18" charset="0"/>
              </a:rPr>
              <a:t>Керівник</a:t>
            </a:r>
            <a:r>
              <a:rPr lang="uk" sz="19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uk" sz="1900" dirty="0" smtClean="0">
                <a:latin typeface="Times New Roman" pitchFamily="18" charset="0"/>
                <a:cs typeface="Times New Roman" pitchFamily="18" charset="0"/>
              </a:rPr>
              <a:t>               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доцент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Голян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В.В.</a:t>
            </a:r>
            <a:endParaRPr sz="1900" dirty="0">
              <a:latin typeface="Times New Roman" pitchFamily="18" charset="0"/>
              <a:cs typeface="Times New Roman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latin typeface="Times New Roman" pitchFamily="18" charset="0"/>
              <a:cs typeface="Times New Roman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900" dirty="0" smtClean="0">
                <a:latin typeface="Times New Roman" pitchFamily="18" charset="0"/>
                <a:cs typeface="Times New Roman" pitchFamily="18" charset="0"/>
              </a:rPr>
              <a:t>14 </a:t>
            </a:r>
            <a:r>
              <a:rPr lang="uk" sz="1900" dirty="0">
                <a:latin typeface="Times New Roman" pitchFamily="18" charset="0"/>
                <a:cs typeface="Times New Roman" pitchFamily="18" charset="0"/>
              </a:rPr>
              <a:t>червня </a:t>
            </a:r>
            <a:r>
              <a:rPr lang="uk" sz="1900" dirty="0" smtClean="0">
                <a:latin typeface="Times New Roman" pitchFamily="18" charset="0"/>
                <a:cs typeface="Times New Roman" pitchFamily="18" charset="0"/>
              </a:rPr>
              <a:t>2025</a:t>
            </a:r>
            <a:endParaRPr sz="19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25" y="170825"/>
            <a:ext cx="2133975" cy="3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8504" y="170825"/>
            <a:ext cx="1924921" cy="43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020" y="997525"/>
            <a:ext cx="1543887" cy="748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Овал 1"/>
          <p:cNvSpPr/>
          <p:nvPr/>
        </p:nvSpPr>
        <p:spPr>
          <a:xfrm>
            <a:off x="8127498" y="4167641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200" b="1" dirty="0">
                <a:solidFill>
                  <a:schemeClr val="tx1"/>
                </a:solidFill>
              </a:rPr>
              <a:t>1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-10721" y="-119976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Інтерфейс користувача </a:t>
            </a:r>
            <a:endParaRPr sz="3200" dirty="0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4821"/>
            <a:ext cx="5477467" cy="3149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6109855" y="2231161"/>
            <a:ext cx="2514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Список </a:t>
            </a:r>
            <a:r>
              <a:rPr lang="ru-RU" dirty="0" err="1"/>
              <a:t>парольних</a:t>
            </a:r>
            <a:r>
              <a:rPr lang="ru-RU" dirty="0"/>
              <a:t> </a:t>
            </a:r>
            <a:r>
              <a:rPr lang="ru-RU" dirty="0" err="1"/>
              <a:t>записів</a:t>
            </a:r>
            <a:r>
              <a:rPr lang="ru-RU" dirty="0"/>
              <a:t>, </a:t>
            </a:r>
            <a:r>
              <a:rPr lang="ru-RU" dirty="0" err="1"/>
              <a:t>пошук</a:t>
            </a:r>
            <a:r>
              <a:rPr lang="ru-RU" dirty="0"/>
              <a:t>, </a:t>
            </a:r>
            <a:r>
              <a:rPr lang="ru-RU" dirty="0" err="1"/>
              <a:t>сортування</a:t>
            </a:r>
            <a:r>
              <a:rPr lang="ru-RU" dirty="0"/>
              <a:t> та форма для перегляду/</a:t>
            </a:r>
            <a:r>
              <a:rPr lang="ru-RU" dirty="0" err="1"/>
              <a:t>редагування</a:t>
            </a:r>
            <a:r>
              <a:rPr lang="ru-RU" dirty="0"/>
              <a:t> деталей.</a:t>
            </a:r>
          </a:p>
        </p:txBody>
      </p:sp>
      <p:sp>
        <p:nvSpPr>
          <p:cNvPr id="12" name="Стрелка влево 11"/>
          <p:cNvSpPr/>
          <p:nvPr/>
        </p:nvSpPr>
        <p:spPr>
          <a:xfrm>
            <a:off x="5746173" y="2559916"/>
            <a:ext cx="488372" cy="10015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927" y="-109898"/>
            <a:ext cx="2133600" cy="1335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Овал 9"/>
          <p:cNvSpPr/>
          <p:nvPr/>
        </p:nvSpPr>
        <p:spPr>
          <a:xfrm>
            <a:off x="8127498" y="4167641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200" b="1" dirty="0" smtClean="0">
                <a:solidFill>
                  <a:schemeClr val="tx1"/>
                </a:solidFill>
              </a:rPr>
              <a:t>10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-10721" y="-119976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Інтерфейс користувача </a:t>
            </a:r>
            <a:endParaRPr sz="3200" dirty="0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619" y="895767"/>
            <a:ext cx="4789978" cy="3463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80474" y="982370"/>
            <a:ext cx="21014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/>
              <a:t>Налаштування</a:t>
            </a:r>
            <a:r>
              <a:rPr lang="ru-RU" b="1" dirty="0"/>
              <a:t>:</a:t>
            </a:r>
            <a:r>
              <a:rPr lang="ru-RU" dirty="0"/>
              <a:t> </a:t>
            </a:r>
            <a:r>
              <a:rPr lang="ru-RU" dirty="0" err="1"/>
              <a:t>Керування</a:t>
            </a:r>
            <a:r>
              <a:rPr lang="ru-RU" dirty="0"/>
              <a:t> параметрами </a:t>
            </a:r>
            <a:r>
              <a:rPr lang="ru-RU" dirty="0" err="1"/>
              <a:t>акаунту</a:t>
            </a:r>
            <a:r>
              <a:rPr lang="ru-RU" dirty="0"/>
              <a:t>, </a:t>
            </a:r>
            <a:r>
              <a:rPr lang="ru-RU" dirty="0" err="1"/>
              <a:t>безпекою</a:t>
            </a:r>
            <a:r>
              <a:rPr lang="ru-RU" dirty="0"/>
              <a:t> (2FA), </a:t>
            </a:r>
            <a:r>
              <a:rPr lang="ru-RU" dirty="0" err="1"/>
              <a:t>експортом</a:t>
            </a:r>
            <a:r>
              <a:rPr lang="ru-RU" dirty="0"/>
              <a:t> </a:t>
            </a:r>
            <a:r>
              <a:rPr lang="ru-RU" dirty="0" err="1"/>
              <a:t>даних</a:t>
            </a:r>
            <a:r>
              <a:rPr lang="ru-RU" dirty="0"/>
              <a:t> та темами </a:t>
            </a:r>
            <a:r>
              <a:rPr lang="ru-RU" dirty="0" err="1"/>
              <a:t>інтерфейсу</a:t>
            </a:r>
            <a:r>
              <a:rPr lang="ru-RU" dirty="0"/>
              <a:t>.</a:t>
            </a:r>
          </a:p>
        </p:txBody>
      </p:sp>
      <p:sp>
        <p:nvSpPr>
          <p:cNvPr id="6" name="Стрелка вправо 5"/>
          <p:cNvSpPr/>
          <p:nvPr/>
        </p:nvSpPr>
        <p:spPr>
          <a:xfrm>
            <a:off x="2377831" y="1760097"/>
            <a:ext cx="302808" cy="129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927" y="-109898"/>
            <a:ext cx="2133600" cy="1335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Овал 8"/>
          <p:cNvSpPr/>
          <p:nvPr/>
        </p:nvSpPr>
        <p:spPr>
          <a:xfrm>
            <a:off x="8127498" y="4167641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200" b="1" dirty="0" smtClean="0">
                <a:solidFill>
                  <a:schemeClr val="tx1"/>
                </a:solidFill>
              </a:rPr>
              <a:t>11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57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-10721" y="-119976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Інтерфейс користувача </a:t>
            </a:r>
            <a:endParaRPr sz="3200" dirty="0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25" y="977723"/>
            <a:ext cx="5051220" cy="3111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5831850" y="1525961"/>
            <a:ext cx="17968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Генератор</a:t>
            </a:r>
            <a:r>
              <a:rPr lang="ru-RU" b="1" dirty="0"/>
              <a:t> </a:t>
            </a:r>
            <a:r>
              <a:rPr lang="ru-RU" dirty="0" err="1"/>
              <a:t>паролів</a:t>
            </a:r>
            <a:r>
              <a:rPr lang="ru-RU" b="1" dirty="0"/>
              <a:t>:</a:t>
            </a:r>
            <a:r>
              <a:rPr lang="ru-RU" dirty="0"/>
              <a:t> </a:t>
            </a:r>
            <a:r>
              <a:rPr lang="ru-RU" dirty="0" err="1"/>
              <a:t>Інструмент</a:t>
            </a:r>
            <a:r>
              <a:rPr lang="ru-RU" dirty="0"/>
              <a:t> для </a:t>
            </a:r>
            <a:r>
              <a:rPr lang="ru-RU" dirty="0" err="1"/>
              <a:t>створення</a:t>
            </a:r>
            <a:r>
              <a:rPr lang="ru-RU" dirty="0"/>
              <a:t> </a:t>
            </a:r>
            <a:r>
              <a:rPr lang="ru-RU" dirty="0" err="1"/>
              <a:t>надійних</a:t>
            </a:r>
            <a:r>
              <a:rPr lang="ru-RU" dirty="0"/>
              <a:t> </a:t>
            </a:r>
            <a:r>
              <a:rPr lang="ru-RU" dirty="0" err="1"/>
              <a:t>паролів</a:t>
            </a:r>
            <a:r>
              <a:rPr lang="ru-RU" dirty="0"/>
              <a:t> з </a:t>
            </a:r>
            <a:r>
              <a:rPr lang="ru-RU" dirty="0" err="1"/>
              <a:t>різними</a:t>
            </a:r>
            <a:r>
              <a:rPr lang="ru-RU" dirty="0"/>
              <a:t> </a:t>
            </a:r>
            <a:r>
              <a:rPr lang="ru-RU" dirty="0" err="1"/>
              <a:t>рівнями</a:t>
            </a:r>
            <a:r>
              <a:rPr lang="ru-RU" dirty="0"/>
              <a:t> </a:t>
            </a:r>
            <a:r>
              <a:rPr lang="ru-RU" dirty="0" err="1"/>
              <a:t>складності</a:t>
            </a:r>
            <a:endParaRPr lang="ru-RU" dirty="0"/>
          </a:p>
        </p:txBody>
      </p:sp>
      <p:sp>
        <p:nvSpPr>
          <p:cNvPr id="11" name="Стрелка влево 10"/>
          <p:cNvSpPr/>
          <p:nvPr/>
        </p:nvSpPr>
        <p:spPr>
          <a:xfrm>
            <a:off x="5403970" y="1969076"/>
            <a:ext cx="427880" cy="11141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927" y="-109898"/>
            <a:ext cx="2133600" cy="1335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Овал 8"/>
          <p:cNvSpPr/>
          <p:nvPr/>
        </p:nvSpPr>
        <p:spPr>
          <a:xfrm>
            <a:off x="8127498" y="4167641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200" b="1" dirty="0" smtClean="0">
                <a:solidFill>
                  <a:schemeClr val="tx1"/>
                </a:solidFill>
              </a:rPr>
              <a:t>12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57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Тестування</a:t>
            </a:r>
            <a:endParaRPr sz="3200" dirty="0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905" y="875107"/>
            <a:ext cx="3196936" cy="4039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25" y="3990512"/>
            <a:ext cx="4270231" cy="257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4" y="694069"/>
            <a:ext cx="2365295" cy="3099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837" y="-174768"/>
            <a:ext cx="2133600" cy="1335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30311" y="1828078"/>
            <a:ext cx="2497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Т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ест-кейс: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«</a:t>
            </a:r>
            <a:r>
              <a:rPr lang="ru-RU" sz="1600" dirty="0" err="1">
                <a:latin typeface="Times New Roman" pitchFamily="18" charset="0"/>
                <a:cs typeface="Times New Roman" pitchFamily="18" charset="0"/>
              </a:rPr>
              <a:t>Реєстрація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нового </a:t>
            </a:r>
            <a:r>
              <a:rPr lang="ru-RU" sz="1600" dirty="0" err="1">
                <a:latin typeface="Times New Roman" pitchFamily="18" charset="0"/>
                <a:cs typeface="Times New Roman" pitchFamily="18" charset="0"/>
              </a:rPr>
              <a:t>користувача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та </a:t>
            </a:r>
            <a:r>
              <a:rPr lang="ru-RU" sz="1600" dirty="0" err="1">
                <a:latin typeface="Times New Roman" pitchFamily="18" charset="0"/>
                <a:cs typeface="Times New Roman" pitchFamily="18" charset="0"/>
              </a:rPr>
              <a:t>верифікація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»</a:t>
            </a:r>
          </a:p>
        </p:txBody>
      </p:sp>
      <p:sp>
        <p:nvSpPr>
          <p:cNvPr id="11" name="Овал 10"/>
          <p:cNvSpPr/>
          <p:nvPr/>
        </p:nvSpPr>
        <p:spPr>
          <a:xfrm>
            <a:off x="8127498" y="4167641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200" b="1" dirty="0" smtClean="0">
                <a:solidFill>
                  <a:schemeClr val="tx1"/>
                </a:solidFill>
              </a:rPr>
              <a:t>13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268925" y="-14362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Тестування</a:t>
            </a:r>
            <a:endParaRPr sz="3200" dirty="0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13175"/>
            <a:ext cx="3896591" cy="31082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485" y="4386281"/>
            <a:ext cx="6534150" cy="161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342" y="1113175"/>
            <a:ext cx="5112658" cy="2961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100" y="-133205"/>
            <a:ext cx="2133600" cy="1335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58354" y="774621"/>
            <a:ext cx="4544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Тест-кейс: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«</a:t>
            </a:r>
            <a:r>
              <a:rPr lang="ru-RU" sz="1600" dirty="0" err="1" smtClean="0">
                <a:latin typeface="Times New Roman" pitchFamily="18" charset="0"/>
                <a:cs typeface="Times New Roman" pitchFamily="18" charset="0"/>
              </a:rPr>
              <a:t>Створення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 нового </a:t>
            </a:r>
            <a:r>
              <a:rPr lang="ru-RU" sz="1600" dirty="0" err="1" smtClean="0">
                <a:latin typeface="Times New Roman" pitchFamily="18" charset="0"/>
                <a:cs typeface="Times New Roman" pitchFamily="18" charset="0"/>
              </a:rPr>
              <a:t>паролного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err="1" smtClean="0">
                <a:latin typeface="Times New Roman" pitchFamily="18" charset="0"/>
                <a:cs typeface="Times New Roman" pitchFamily="18" charset="0"/>
              </a:rPr>
              <a:t>запису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»</a:t>
            </a:r>
            <a:endParaRPr lang="ru-RU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Овал 9"/>
          <p:cNvSpPr/>
          <p:nvPr/>
        </p:nvSpPr>
        <p:spPr>
          <a:xfrm>
            <a:off x="8127498" y="4167641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200" b="1" dirty="0" smtClean="0">
                <a:solidFill>
                  <a:schemeClr val="tx1"/>
                </a:solidFill>
              </a:rPr>
              <a:t>14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9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268925" y="-186276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Публікація результатів </a:t>
            </a:r>
            <a:endParaRPr sz="3200" dirty="0"/>
          </a:p>
        </p:txBody>
      </p:sp>
      <p:sp>
        <p:nvSpPr>
          <p:cNvPr id="135" name="Google Shape;135;p23"/>
          <p:cNvSpPr txBox="1">
            <a:spLocks noGrp="1"/>
          </p:cNvSpPr>
          <p:nvPr>
            <p:ph type="body" idx="1"/>
          </p:nvPr>
        </p:nvSpPr>
        <p:spPr>
          <a:xfrm>
            <a:off x="124691" y="800100"/>
            <a:ext cx="8707609" cy="3779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lvl="0" indent="-285750">
              <a:buFont typeface="Wingdings" pitchFamily="2" charset="2"/>
              <a:buChar char="Ø"/>
            </a:pP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Р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езультати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кваліфікаційної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роботи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не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були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опубліковані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у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наукових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виданнях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. 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Wingdings" pitchFamily="2" charset="2"/>
              <a:buChar char="Ø"/>
            </a:pP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Однак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, для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захисту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створеного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програмного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продукту як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об'єкта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інтелектуальної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власності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було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подано </a:t>
            </a:r>
            <a:r>
              <a:rPr lang="ru-RU" b="1" dirty="0" err="1">
                <a:latin typeface="Times New Roman" pitchFamily="18" charset="0"/>
                <a:cs typeface="Times New Roman" pitchFamily="18" charset="0"/>
              </a:rPr>
              <a:t>документи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 на </a:t>
            </a:r>
            <a:r>
              <a:rPr lang="ru-RU" b="1" dirty="0" err="1">
                <a:latin typeface="Times New Roman" pitchFamily="18" charset="0"/>
                <a:cs typeface="Times New Roman" pitchFamily="18" charset="0"/>
              </a:rPr>
              <a:t>реєстрацію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>
                <a:latin typeface="Times New Roman" pitchFamily="18" charset="0"/>
                <a:cs typeface="Times New Roman" pitchFamily="18" charset="0"/>
              </a:rPr>
              <a:t>авторського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 права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на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комп'ютерну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програму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«Веб-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застосунок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“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SecurePass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”».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285" y="2282954"/>
            <a:ext cx="6543214" cy="1903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663" y="-185160"/>
            <a:ext cx="2133600" cy="1335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Овал 7"/>
          <p:cNvSpPr/>
          <p:nvPr/>
        </p:nvSpPr>
        <p:spPr>
          <a:xfrm>
            <a:off x="8127498" y="4167641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200" b="1" dirty="0" smtClean="0">
                <a:solidFill>
                  <a:schemeClr val="tx1"/>
                </a:solidFill>
              </a:rPr>
              <a:t>15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7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311700" y="-3528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Підсумки </a:t>
            </a:r>
            <a:endParaRPr sz="3200" dirty="0"/>
          </a:p>
        </p:txBody>
      </p:sp>
      <p:sp>
        <p:nvSpPr>
          <p:cNvPr id="142" name="Google Shape;142;p24"/>
          <p:cNvSpPr txBox="1">
            <a:spLocks noGrp="1"/>
          </p:cNvSpPr>
          <p:nvPr>
            <p:ph type="body" idx="1"/>
          </p:nvPr>
        </p:nvSpPr>
        <p:spPr>
          <a:xfrm>
            <a:off x="0" y="685800"/>
            <a:ext cx="7606145" cy="3253554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rmAutofit fontScale="47500" lnSpcReduction="20000"/>
          </a:bodyPr>
          <a:lstStyle/>
          <a:p>
            <a:pPr>
              <a:buFont typeface="Wingdings" pitchFamily="2" charset="2"/>
              <a:buChar char="ü"/>
            </a:pP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Розроблено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повноцінний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 веб-</a:t>
            </a: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застосунок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 «</a:t>
            </a:r>
            <a:r>
              <a:rPr lang="en-US" sz="2900" dirty="0" err="1">
                <a:latin typeface="Times New Roman" pitchFamily="18" charset="0"/>
                <a:cs typeface="Times New Roman" pitchFamily="18" charset="0"/>
              </a:rPr>
              <a:t>SecurePass</a:t>
            </a:r>
            <a:r>
              <a:rPr lang="en-US" sz="2900" dirty="0">
                <a:latin typeface="Times New Roman" pitchFamily="18" charset="0"/>
                <a:cs typeface="Times New Roman" pitchFamily="18" charset="0"/>
              </a:rPr>
              <a:t>», </a:t>
            </a: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що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реалізує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всі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поставлені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завдання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 typeface="Wingdings" pitchFamily="2" charset="2"/>
              <a:buChar char="ü"/>
            </a:pP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Реалізовано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ключові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механізми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захисту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шифрування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>
                <a:latin typeface="Times New Roman" pitchFamily="18" charset="0"/>
                <a:cs typeface="Times New Roman" pitchFamily="18" charset="0"/>
              </a:rPr>
              <a:t>AES, </a:t>
            </a: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хешування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 err="1">
                <a:latin typeface="Times New Roman" pitchFamily="18" charset="0"/>
                <a:cs typeface="Times New Roman" pitchFamily="18" charset="0"/>
              </a:rPr>
              <a:t>scrypt</a:t>
            </a:r>
            <a:r>
              <a:rPr lang="en-US" sz="2900" dirty="0">
                <a:latin typeface="Times New Roman" pitchFamily="18" charset="0"/>
                <a:cs typeface="Times New Roman" pitchFamily="18" charset="0"/>
              </a:rPr>
              <a:t>, 2FA 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та </a:t>
            </a: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захист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від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dirty="0">
                <a:latin typeface="Times New Roman" pitchFamily="18" charset="0"/>
                <a:cs typeface="Times New Roman" pitchFamily="18" charset="0"/>
              </a:rPr>
              <a:t>brute-force 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атак.</a:t>
            </a:r>
          </a:p>
          <a:p>
            <a:pPr>
              <a:buFont typeface="Wingdings" pitchFamily="2" charset="2"/>
              <a:buChar char="ü"/>
            </a:pP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Створено </a:t>
            </a: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зручний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 та </a:t>
            </a: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інтуїтивно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зрозумілий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інтерфейс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 з </a:t>
            </a: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важливим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додатковим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функціоналом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 (генератор </a:t>
            </a: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паролів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вхід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 через </a:t>
            </a:r>
            <a:r>
              <a:rPr lang="en-US" sz="2900" dirty="0">
                <a:latin typeface="Times New Roman" pitchFamily="18" charset="0"/>
                <a:cs typeface="Times New Roman" pitchFamily="18" charset="0"/>
              </a:rPr>
              <a:t>Google</a:t>
            </a:r>
            <a:r>
              <a:rPr lang="en-US" sz="2900" dirty="0" smtClean="0">
                <a:latin typeface="Times New Roman" pitchFamily="18" charset="0"/>
                <a:cs typeface="Times New Roman" pitchFamily="18" charset="0"/>
              </a:rPr>
              <a:t>).</a:t>
            </a:r>
            <a:endParaRPr lang="ru-RU" sz="2900" dirty="0" smtClean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ru-RU" sz="2900" dirty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Практична </a:t>
            </a: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цінність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Робота 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є готовим до </a:t>
            </a: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впровадження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рішенням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, яке </a:t>
            </a: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може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використовуватись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 для </a:t>
            </a: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підвищення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900" dirty="0" err="1" smtClean="0">
                <a:latin typeface="Times New Roman" pitchFamily="18" charset="0"/>
                <a:cs typeface="Times New Roman" pitchFamily="18" charset="0"/>
              </a:rPr>
              <a:t>рівня</a:t>
            </a: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900" dirty="0" err="1" smtClean="0">
                <a:latin typeface="Times New Roman" pitchFamily="18" charset="0"/>
                <a:cs typeface="Times New Roman" pitchFamily="18" charset="0"/>
              </a:rPr>
              <a:t>особистої</a:t>
            </a: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цифрової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900" dirty="0" err="1">
                <a:latin typeface="Times New Roman" pitchFamily="18" charset="0"/>
                <a:cs typeface="Times New Roman" pitchFamily="18" charset="0"/>
              </a:rPr>
              <a:t>безпеки</a:t>
            </a:r>
            <a:r>
              <a:rPr lang="ru-RU" sz="2900" dirty="0">
                <a:latin typeface="Times New Roman" pitchFamily="18" charset="0"/>
                <a:cs typeface="Times New Roman" pitchFamily="18" charset="0"/>
              </a:rPr>
              <a:t>. </a:t>
            </a:r>
            <a:endParaRPr lang="ru-RU" sz="2900" dirty="0" smtClean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uk-UA" sz="2900" dirty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ru-RU" sz="2900" dirty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r>
              <a:rPr lang="ru-RU" sz="2900" dirty="0" err="1" smtClean="0">
                <a:latin typeface="Times New Roman" pitchFamily="18" charset="0"/>
                <a:cs typeface="Times New Roman" pitchFamily="18" charset="0"/>
              </a:rPr>
              <a:t>Розвиток</a:t>
            </a: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900" dirty="0" err="1" smtClean="0">
                <a:latin typeface="Times New Roman" pitchFamily="18" charset="0"/>
                <a:cs typeface="Times New Roman" pitchFamily="18" charset="0"/>
              </a:rPr>
              <a:t>проєкту</a:t>
            </a: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 в </a:t>
            </a:r>
            <a:r>
              <a:rPr lang="ru-RU" sz="2900" dirty="0" err="1" smtClean="0">
                <a:latin typeface="Times New Roman" pitchFamily="18" charset="0"/>
                <a:cs typeface="Times New Roman" pitchFamily="18" charset="0"/>
              </a:rPr>
              <a:t>майбутньому</a:t>
            </a: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>
              <a:buFont typeface="Wingdings" pitchFamily="2" charset="2"/>
              <a:buChar char="Ø"/>
            </a:pPr>
            <a:r>
              <a:rPr lang="ru-RU" sz="2900" dirty="0" err="1" smtClean="0">
                <a:latin typeface="Times New Roman" pitchFamily="18" charset="0"/>
                <a:cs typeface="Times New Roman" pitchFamily="18" charset="0"/>
              </a:rPr>
              <a:t>розробка</a:t>
            </a: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900" dirty="0" err="1" smtClean="0">
                <a:latin typeface="Times New Roman" pitchFamily="18" charset="0"/>
                <a:cs typeface="Times New Roman" pitchFamily="18" charset="0"/>
              </a:rPr>
              <a:t>мобільних</a:t>
            </a: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900" dirty="0" err="1" smtClean="0">
                <a:latin typeface="Times New Roman" pitchFamily="18" charset="0"/>
                <a:cs typeface="Times New Roman" pitchFamily="18" charset="0"/>
              </a:rPr>
              <a:t>версій</a:t>
            </a: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2900" dirty="0" err="1" smtClean="0">
                <a:latin typeface="Times New Roman" pitchFamily="18" charset="0"/>
                <a:cs typeface="Times New Roman" pitchFamily="18" charset="0"/>
              </a:rPr>
              <a:t>iOS</a:t>
            </a:r>
            <a:r>
              <a:rPr lang="en-US" sz="2900" dirty="0" smtClean="0">
                <a:latin typeface="Times New Roman" pitchFamily="18" charset="0"/>
                <a:cs typeface="Times New Roman" pitchFamily="18" charset="0"/>
              </a:rPr>
              <a:t>, Android)</a:t>
            </a:r>
            <a:r>
              <a:rPr lang="uk-UA" sz="2900" dirty="0" smtClean="0">
                <a:latin typeface="Times New Roman" pitchFamily="18" charset="0"/>
                <a:cs typeface="Times New Roman" pitchFamily="18" charset="0"/>
              </a:rPr>
              <a:t> та </a:t>
            </a:r>
            <a:r>
              <a:rPr lang="ru-RU" sz="2900" dirty="0" err="1" smtClean="0">
                <a:latin typeface="Times New Roman" pitchFamily="18" charset="0"/>
                <a:cs typeface="Times New Roman" pitchFamily="18" charset="0"/>
              </a:rPr>
              <a:t>розширень</a:t>
            </a: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 для </a:t>
            </a:r>
            <a:r>
              <a:rPr lang="ru-RU" sz="2900" dirty="0" err="1" smtClean="0">
                <a:latin typeface="Times New Roman" pitchFamily="18" charset="0"/>
                <a:cs typeface="Times New Roman" pitchFamily="18" charset="0"/>
              </a:rPr>
              <a:t>браузерів</a:t>
            </a: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buFont typeface="Wingdings" pitchFamily="2" charset="2"/>
              <a:buChar char="Ø"/>
            </a:pPr>
            <a:r>
              <a:rPr lang="ru-RU" sz="2900" dirty="0" err="1" smtClean="0">
                <a:latin typeface="Times New Roman" pitchFamily="18" charset="0"/>
                <a:cs typeface="Times New Roman" pitchFamily="18" charset="0"/>
              </a:rPr>
              <a:t>реалізація</a:t>
            </a: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900" dirty="0" err="1" smtClean="0">
                <a:latin typeface="Times New Roman" pitchFamily="18" charset="0"/>
                <a:cs typeface="Times New Roman" pitchFamily="18" charset="0"/>
              </a:rPr>
              <a:t>функції</a:t>
            </a: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900" dirty="0" err="1" smtClean="0">
                <a:latin typeface="Times New Roman" pitchFamily="18" charset="0"/>
                <a:cs typeface="Times New Roman" pitchFamily="18" charset="0"/>
              </a:rPr>
              <a:t>імпорту</a:t>
            </a: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900" dirty="0" err="1" smtClean="0">
                <a:latin typeface="Times New Roman" pitchFamily="18" charset="0"/>
                <a:cs typeface="Times New Roman" pitchFamily="18" charset="0"/>
              </a:rPr>
              <a:t>даних</a:t>
            </a: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 з </a:t>
            </a:r>
            <a:r>
              <a:rPr lang="ru-RU" sz="2900" dirty="0" err="1" smtClean="0">
                <a:latin typeface="Times New Roman" pitchFamily="18" charset="0"/>
                <a:cs typeface="Times New Roman" pitchFamily="18" charset="0"/>
              </a:rPr>
              <a:t>інших</a:t>
            </a: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900" dirty="0" err="1" smtClean="0">
                <a:latin typeface="Times New Roman" pitchFamily="18" charset="0"/>
                <a:cs typeface="Times New Roman" pitchFamily="18" charset="0"/>
              </a:rPr>
              <a:t>менеджерів</a:t>
            </a: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buFont typeface="Wingdings" pitchFamily="2" charset="2"/>
              <a:buChar char="Ø"/>
            </a:pPr>
            <a:r>
              <a:rPr lang="ru-RU" sz="2900" dirty="0" err="1" smtClean="0">
                <a:latin typeface="Times New Roman" pitchFamily="18" charset="0"/>
                <a:cs typeface="Times New Roman" pitchFamily="18" charset="0"/>
              </a:rPr>
              <a:t>інтеграція</a:t>
            </a: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 з </a:t>
            </a:r>
            <a:r>
              <a:rPr lang="ru-RU" sz="2900" dirty="0" err="1" smtClean="0">
                <a:latin typeface="Times New Roman" pitchFamily="18" charset="0"/>
                <a:cs typeface="Times New Roman" pitchFamily="18" charset="0"/>
              </a:rPr>
              <a:t>хмарними</a:t>
            </a: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900" dirty="0" err="1" smtClean="0">
                <a:latin typeface="Times New Roman" pitchFamily="18" charset="0"/>
                <a:cs typeface="Times New Roman" pitchFamily="18" charset="0"/>
              </a:rPr>
              <a:t>сервісами</a:t>
            </a: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 для </a:t>
            </a:r>
            <a:r>
              <a:rPr lang="ru-RU" sz="2900" dirty="0" err="1" smtClean="0">
                <a:latin typeface="Times New Roman" pitchFamily="18" charset="0"/>
                <a:cs typeface="Times New Roman" pitchFamily="18" charset="0"/>
              </a:rPr>
              <a:t>синхронізації</a:t>
            </a: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900" dirty="0" err="1" smtClean="0">
                <a:latin typeface="Times New Roman" pitchFamily="18" charset="0"/>
                <a:cs typeface="Times New Roman" pitchFamily="18" charset="0"/>
              </a:rPr>
              <a:t>даних</a:t>
            </a: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900" dirty="0" err="1" smtClean="0">
                <a:latin typeface="Times New Roman" pitchFamily="18" charset="0"/>
                <a:cs typeface="Times New Roman" pitchFamily="18" charset="0"/>
              </a:rPr>
              <a:t>між</a:t>
            </a: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900" dirty="0" err="1" smtClean="0">
                <a:latin typeface="Times New Roman" pitchFamily="18" charset="0"/>
                <a:cs typeface="Times New Roman" pitchFamily="18" charset="0"/>
              </a:rPr>
              <a:t>пристроями</a:t>
            </a: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Economica" panose="020B0604020202020204" charset="0"/>
            </a:endParaRPr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-164378"/>
            <a:ext cx="2133600" cy="1335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521" y="2759159"/>
            <a:ext cx="3454234" cy="2240973"/>
          </a:xfrm>
          <a:prstGeom prst="rect">
            <a:avLst/>
          </a:prstGeom>
        </p:spPr>
      </p:pic>
      <p:sp>
        <p:nvSpPr>
          <p:cNvPr id="8" name="Овал 7"/>
          <p:cNvSpPr/>
          <p:nvPr/>
        </p:nvSpPr>
        <p:spPr>
          <a:xfrm>
            <a:off x="8127498" y="4167641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200" b="1" dirty="0" smtClean="0">
                <a:solidFill>
                  <a:schemeClr val="tx1"/>
                </a:solidFill>
              </a:rPr>
              <a:t>16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Мета роботи</a:t>
            </a:r>
            <a:endParaRPr sz="3200"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257640" y="1055824"/>
            <a:ext cx="6932869" cy="3550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>
              <a:buNone/>
            </a:pP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Створити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надійний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безпечний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та </a:t>
            </a: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зручний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веб-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застосунок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для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управління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паролями,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що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вирішує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ключові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проблеми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існуючих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аналогів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114300" indent="0">
              <a:buNone/>
            </a:pPr>
            <a:endParaRPr lang="ru-RU" sz="2000" b="1" dirty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Актуальність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проблеми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buFont typeface="Wingdings" pitchFamily="2" charset="2"/>
              <a:buChar char="Ø"/>
            </a:pPr>
            <a:r>
              <a:rPr lang="ru-RU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</a:t>
            </a:r>
            <a:r>
              <a:rPr lang="ru-RU" sz="2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еревантаження</a:t>
            </a: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паролями;</a:t>
            </a:r>
            <a:endParaRPr lang="en-US" sz="20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ru-RU" sz="2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зростання</a:t>
            </a: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кіберзагроз</a:t>
            </a: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;</a:t>
            </a:r>
            <a:endParaRPr lang="en-US" sz="20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uk-UA" sz="2000" dirty="0" smtClean="0">
                <a:latin typeface="Times New Roman" pitchFamily="18" charset="0"/>
                <a:cs typeface="Times New Roman" pitchFamily="18" charset="0"/>
              </a:rPr>
              <a:t>н</a:t>
            </a:r>
            <a:r>
              <a:rPr lang="ru-RU" sz="2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едовіра</a:t>
            </a: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до </a:t>
            </a:r>
            <a:r>
              <a:rPr lang="ru-RU" sz="2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існуючих</a:t>
            </a: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рішень</a:t>
            </a: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2</a:t>
            </a:fld>
            <a:endParaRPr lang="uk-U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380" y="0"/>
            <a:ext cx="1543050" cy="744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240" y="2367108"/>
            <a:ext cx="3623888" cy="20384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Овал 7"/>
          <p:cNvSpPr/>
          <p:nvPr/>
        </p:nvSpPr>
        <p:spPr>
          <a:xfrm>
            <a:off x="8147892" y="4149149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200" b="1" dirty="0">
                <a:solidFill>
                  <a:schemeClr val="tx1"/>
                </a:solidFill>
              </a:rPr>
              <a:t>2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-124863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Аналіз проблеми </a:t>
            </a:r>
            <a:endParaRPr sz="3200"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311700" y="716974"/>
            <a:ext cx="8520600" cy="1645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114300" indent="0" algn="ctr">
              <a:buNone/>
            </a:pPr>
            <a:r>
              <a:rPr lang="ru-RU" sz="3200" dirty="0" err="1">
                <a:latin typeface="Times New Roman" pitchFamily="18" charset="0"/>
                <a:cs typeface="Times New Roman" pitchFamily="18" charset="0"/>
              </a:rPr>
              <a:t>Проаналізовані</a:t>
            </a:r>
            <a:r>
              <a:rPr lang="ru-RU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200" dirty="0" err="1" smtClean="0">
                <a:latin typeface="Times New Roman" pitchFamily="18" charset="0"/>
                <a:cs typeface="Times New Roman" pitchFamily="18" charset="0"/>
              </a:rPr>
              <a:t>конкуренти</a:t>
            </a:r>
            <a:endParaRPr lang="en-US" sz="3200" dirty="0" smtClean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pPr marL="114300" indent="0" algn="ctr">
              <a:buNone/>
            </a:pPr>
            <a:r>
              <a:rPr lang="ru-RU" sz="2900" dirty="0" smtClean="0">
                <a:latin typeface="Times New Roman" pitchFamily="18" charset="0"/>
                <a:cs typeface="Times New Roman" pitchFamily="18" charset="0"/>
              </a:rPr>
              <a:t>: </a:t>
            </a:r>
            <a:endParaRPr lang="ru-RU" sz="2900" dirty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Char char="•"/>
            </a:pPr>
            <a:endParaRPr lang="ru-RU" dirty="0"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B62475D-5E0B-A5AC-3922-2970FC56A64D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3</a:t>
            </a:fld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14" y="1184694"/>
            <a:ext cx="1619250" cy="533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959" y="1108494"/>
            <a:ext cx="1743075" cy="68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075" y="1281676"/>
            <a:ext cx="1676400" cy="581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910" y="0"/>
            <a:ext cx="1392382" cy="671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031547" y="2053469"/>
            <a:ext cx="285230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Повністю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комерційний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продукт,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безкоштовно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тільки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14денний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пробний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період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5985164" y="1879415"/>
            <a:ext cx="2935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1800" dirty="0" smtClean="0"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нтерфейс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може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бути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складним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для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недосвідчених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користувачів</a:t>
            </a:r>
            <a:endParaRPr lang="ru-RU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49752" y="2022159"/>
            <a:ext cx="25457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buNone/>
            </a:pP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Суттєві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обмеження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       </a:t>
            </a:r>
          </a:p>
          <a:p>
            <a:pPr marL="114300" indent="0">
              <a:buNone/>
            </a:pP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безкоштовної</a:t>
            </a:r>
            <a:r>
              <a:rPr lang="ru-RU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>
                <a:latin typeface="Times New Roman" pitchFamily="18" charset="0"/>
                <a:cs typeface="Times New Roman" pitchFamily="18" charset="0"/>
              </a:rPr>
              <a:t>версії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20" y="2982970"/>
            <a:ext cx="2687323" cy="1197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547" y="3316330"/>
            <a:ext cx="2852303" cy="1290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837" y="2872219"/>
            <a:ext cx="2696896" cy="1247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Овал 18"/>
          <p:cNvSpPr/>
          <p:nvPr/>
        </p:nvSpPr>
        <p:spPr>
          <a:xfrm>
            <a:off x="8147892" y="4180515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200" b="1" dirty="0" smtClean="0">
                <a:solidFill>
                  <a:schemeClr val="tx1"/>
                </a:solidFill>
              </a:rPr>
              <a:t>3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-186276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Постановка </a:t>
            </a:r>
            <a:r>
              <a:rPr lang="uk" sz="3200" dirty="0" smtClean="0"/>
              <a:t>задачі та опис системи</a:t>
            </a:r>
            <a:endParaRPr sz="3200" dirty="0"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2428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114300" indent="0">
              <a:buNone/>
            </a:pP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Розробити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веб-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застосунок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«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SecurePass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»,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що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реалізує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: </a:t>
            </a:r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п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овний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цикл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управління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записами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створення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редагування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видалення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пошук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та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сортування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buFont typeface="Wingdings" pitchFamily="2" charset="2"/>
              <a:buChar char="Ø"/>
            </a:pP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багатошарову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систему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безпеки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 - 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шифрування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AES,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хешування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scrypt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захист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від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brute-force</a:t>
            </a:r>
            <a:r>
              <a:rPr lang="uk-UA" sz="2000" dirty="0" smtClean="0">
                <a:latin typeface="Times New Roman" pitchFamily="18" charset="0"/>
                <a:cs typeface="Times New Roman" pitchFamily="18" charset="0"/>
              </a:rPr>
              <a:t>;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г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нучкі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механізми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автентифікації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такі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як стандартна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реєстрація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, 2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FA 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через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email,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вхід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через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Google</a:t>
            </a:r>
            <a:r>
              <a:rPr lang="uk-UA" sz="2000" dirty="0" smtClean="0">
                <a:latin typeface="Times New Roman" pitchFamily="18" charset="0"/>
                <a:cs typeface="Times New Roman" pitchFamily="18" charset="0"/>
              </a:rPr>
              <a:t>;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з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ручність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використання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Usability)</a:t>
            </a:r>
            <a:r>
              <a:rPr lang="uk-UA" sz="2000" dirty="0" smtClean="0"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нтуїтивний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UI/UX 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та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вбудований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генератор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паролів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 dirty="0">
              <a:latin typeface="Economica" panose="020B0604020202020204" charset="0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723D9805-068E-FE7E-BC9A-0C410D68B73B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4</a:t>
            </a:fld>
            <a:endParaRPr lang="uk-UA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950" y="0"/>
            <a:ext cx="1543050" cy="744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Овал 7"/>
          <p:cNvSpPr/>
          <p:nvPr/>
        </p:nvSpPr>
        <p:spPr>
          <a:xfrm>
            <a:off x="8127498" y="4167641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200" b="1" dirty="0" smtClean="0">
                <a:solidFill>
                  <a:schemeClr val="tx1"/>
                </a:solidFill>
              </a:rPr>
              <a:t>4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-14830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Вибір технологій розробки </a:t>
            </a:r>
            <a:endParaRPr sz="3200" dirty="0"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343E912-C721-1128-5F72-D9BB9BCF5CCA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5</a:t>
            </a:fld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75" y="589192"/>
            <a:ext cx="6528088" cy="3858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318" y="-164378"/>
            <a:ext cx="2133600" cy="1335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Овал 6"/>
          <p:cNvSpPr/>
          <p:nvPr/>
        </p:nvSpPr>
        <p:spPr>
          <a:xfrm>
            <a:off x="8127498" y="4167641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200" b="1" dirty="0">
                <a:solidFill>
                  <a:schemeClr val="tx1"/>
                </a:solidFill>
              </a:rPr>
              <a:t>5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406" y="1418733"/>
            <a:ext cx="4013294" cy="3522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268925" y="34965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Архітектура </a:t>
            </a:r>
            <a:r>
              <a:rPr lang="uk" sz="3200" dirty="0" smtClean="0"/>
              <a:t>створенного </a:t>
            </a:r>
            <a:br>
              <a:rPr lang="uk" sz="3200" dirty="0" smtClean="0"/>
            </a:br>
            <a:r>
              <a:rPr lang="uk" sz="3200" dirty="0" smtClean="0"/>
              <a:t>програмного забезпечення</a:t>
            </a:r>
            <a:endParaRPr sz="3200" dirty="0"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311699" y="1174174"/>
            <a:ext cx="7065845" cy="1648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indent="0">
              <a:buNone/>
            </a:pPr>
            <a:r>
              <a:rPr lang="ru-RU" sz="1600" dirty="0" err="1" smtClean="0">
                <a:latin typeface="Times New Roman" pitchFamily="18" charset="0"/>
                <a:cs typeface="Times New Roman" pitchFamily="18" charset="0"/>
              </a:rPr>
              <a:t>Застосунок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err="1">
                <a:latin typeface="Times New Roman" pitchFamily="18" charset="0"/>
                <a:cs typeface="Times New Roman" pitchFamily="18" charset="0"/>
              </a:rPr>
              <a:t>побудовано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на </a:t>
            </a:r>
            <a:r>
              <a:rPr lang="ru-RU" sz="1600" dirty="0" err="1">
                <a:latin typeface="Times New Roman" pitchFamily="18" charset="0"/>
                <a:cs typeface="Times New Roman" pitchFamily="18" charset="0"/>
              </a:rPr>
              <a:t>основі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b="1" dirty="0" err="1">
                <a:latin typeface="Times New Roman" pitchFamily="18" charset="0"/>
                <a:cs typeface="Times New Roman" pitchFamily="18" charset="0"/>
              </a:rPr>
              <a:t>клієнт-серверної</a:t>
            </a:r>
            <a:r>
              <a:rPr lang="ru-RU" sz="16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b="1" dirty="0" err="1">
                <a:latin typeface="Times New Roman" pitchFamily="18" charset="0"/>
                <a:cs typeface="Times New Roman" pitchFamily="18" charset="0"/>
              </a:rPr>
              <a:t>архітектури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. </a:t>
            </a:r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r>
              <a:rPr lang="ru-RU" sz="1600" dirty="0" err="1" smtClean="0">
                <a:latin typeface="Times New Roman" pitchFamily="18" charset="0"/>
                <a:cs typeface="Times New Roman" pitchFamily="18" charset="0"/>
              </a:rPr>
              <a:t>Взаємодія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err="1">
                <a:latin typeface="Times New Roman" pitchFamily="18" charset="0"/>
                <a:cs typeface="Times New Roman" pitchFamily="18" charset="0"/>
              </a:rPr>
              <a:t>між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err="1">
                <a:latin typeface="Times New Roman" pitchFamily="18" charset="0"/>
                <a:cs typeface="Times New Roman" pitchFamily="18" charset="0"/>
              </a:rPr>
              <a:t>клієнтом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та сервером </a:t>
            </a:r>
            <a:r>
              <a:rPr lang="ru-RU" sz="1600" dirty="0" err="1">
                <a:latin typeface="Times New Roman" pitchFamily="18" charset="0"/>
                <a:cs typeface="Times New Roman" pitchFamily="18" charset="0"/>
              </a:rPr>
              <a:t>відбувається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</a:t>
            </a:r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через 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REST API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з </a:t>
            </a:r>
            <a:r>
              <a:rPr lang="ru-RU" sz="1600" dirty="0" err="1">
                <a:latin typeface="Times New Roman" pitchFamily="18" charset="0"/>
                <a:cs typeface="Times New Roman" pitchFamily="18" charset="0"/>
              </a:rPr>
              <a:t>використанням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протоколу </a:t>
            </a:r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HTTPS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та формату </a:t>
            </a:r>
            <a:r>
              <a:rPr lang="ru-RU" sz="1600" dirty="0" err="1">
                <a:latin typeface="Times New Roman" pitchFamily="18" charset="0"/>
                <a:cs typeface="Times New Roman" pitchFamily="18" charset="0"/>
              </a:rPr>
              <a:t>даних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JSON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uk-UA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 dirty="0">
              <a:latin typeface="Economica" panose="020B0604020202020204" charset="0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714" y="0"/>
            <a:ext cx="2133600" cy="1335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Овал 7"/>
          <p:cNvSpPr/>
          <p:nvPr/>
        </p:nvSpPr>
        <p:spPr>
          <a:xfrm>
            <a:off x="8127498" y="4167641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200" b="1" dirty="0">
                <a:solidFill>
                  <a:schemeClr val="tx1"/>
                </a:solidFill>
              </a:rPr>
              <a:t>6</a:t>
            </a:r>
            <a:endParaRPr lang="ru-RU" sz="3200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7385" y="2462648"/>
            <a:ext cx="1839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Сервер </a:t>
            </a:r>
            <a:r>
              <a:rPr lang="uk-UA" dirty="0" err="1"/>
              <a:t>з</a:t>
            </a:r>
            <a:r>
              <a:rPr lang="uk-UA" dirty="0" err="1" smtClean="0"/>
              <a:t>астосунку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068820" y="2273378"/>
            <a:ext cx="1830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Зовнішні</a:t>
            </a:r>
            <a:r>
              <a:rPr lang="ru-RU" dirty="0"/>
              <a:t> </a:t>
            </a:r>
            <a:r>
              <a:rPr lang="ru-RU" dirty="0" err="1"/>
              <a:t>сервіси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2579431" y="3415598"/>
            <a:ext cx="1545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Клієнт</a:t>
            </a:r>
            <a:r>
              <a:rPr lang="ru-RU" dirty="0"/>
              <a:t> (браузер)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31538" y="4349860"/>
            <a:ext cx="1786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Сервер </a:t>
            </a:r>
            <a:r>
              <a:rPr lang="ru-RU" dirty="0" err="1"/>
              <a:t>бази</a:t>
            </a:r>
            <a:r>
              <a:rPr lang="ru-RU" dirty="0"/>
              <a:t> </a:t>
            </a:r>
            <a:r>
              <a:rPr lang="ru-RU" dirty="0" err="1"/>
              <a:t>даних</a:t>
            </a:r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268925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Опис процесу розробки</a:t>
            </a:r>
            <a:endParaRPr sz="3200" dirty="0"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311700" y="758537"/>
            <a:ext cx="8520600" cy="36009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114300" indent="0" algn="ctr">
              <a:buNone/>
            </a:pPr>
            <a:r>
              <a:rPr lang="ru-RU" sz="2100" b="1" dirty="0" smtClean="0"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ru-RU" sz="2100" b="1" dirty="0" err="1">
                <a:latin typeface="Times New Roman" pitchFamily="18" charset="0"/>
                <a:cs typeface="Times New Roman" pitchFamily="18" charset="0"/>
              </a:rPr>
              <a:t>Аналіз</a:t>
            </a:r>
            <a:r>
              <a:rPr lang="ru-RU" sz="2100" b="1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114300" indent="0" algn="ctr">
              <a:buNone/>
            </a:pP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100" dirty="0" err="1" smtClean="0">
                <a:latin typeface="Times New Roman" pitchFamily="18" charset="0"/>
                <a:cs typeface="Times New Roman" pitchFamily="18" charset="0"/>
              </a:rPr>
              <a:t>досліджено</a:t>
            </a:r>
            <a:r>
              <a:rPr lang="ru-RU" sz="2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предметну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галузь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, проведено 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аналіз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конкурентів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LastPass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, 1Password 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та 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ін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.) та 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визначено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ключові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вимоги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 до </a:t>
            </a:r>
            <a:r>
              <a:rPr lang="ru-RU" sz="2100" dirty="0" err="1" smtClean="0">
                <a:latin typeface="Times New Roman" pitchFamily="18" charset="0"/>
                <a:cs typeface="Times New Roman" pitchFamily="18" charset="0"/>
              </a:rPr>
              <a:t>системи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marL="114300" indent="0" algn="ctr">
              <a:buNone/>
            </a:pPr>
            <a:r>
              <a:rPr lang="ru-RU" sz="2100" b="1" dirty="0"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ru-RU" sz="2100" b="1" dirty="0" err="1">
                <a:latin typeface="Times New Roman" pitchFamily="18" charset="0"/>
                <a:cs typeface="Times New Roman" pitchFamily="18" charset="0"/>
              </a:rPr>
              <a:t>Проєктування</a:t>
            </a:r>
            <a:r>
              <a:rPr lang="ru-RU" sz="2100" b="1" dirty="0"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marL="114300" indent="0" algn="ctr">
              <a:buNone/>
            </a:pPr>
            <a:r>
              <a:rPr lang="ru-RU" sz="2100" dirty="0" smtClean="0">
                <a:latin typeface="Times New Roman" pitchFamily="18" charset="0"/>
                <a:cs typeface="Times New Roman" pitchFamily="18" charset="0"/>
              </a:rPr>
              <a:t>створено 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архітектуру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застосунку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розроблено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UML-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діаграми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 для 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моделювання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поведінки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 та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ER-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діаграму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 для 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проєктування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структури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бази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100" dirty="0" err="1" smtClean="0">
                <a:latin typeface="Times New Roman" pitchFamily="18" charset="0"/>
                <a:cs typeface="Times New Roman" pitchFamily="18" charset="0"/>
              </a:rPr>
              <a:t>даних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marL="114300" indent="0" algn="ctr">
              <a:buNone/>
            </a:pPr>
            <a:r>
              <a:rPr lang="ru-RU" sz="2100" b="1" dirty="0">
                <a:latin typeface="Times New Roman" pitchFamily="18" charset="0"/>
                <a:cs typeface="Times New Roman" pitchFamily="18" charset="0"/>
              </a:rPr>
              <a:t>3. </a:t>
            </a:r>
            <a:r>
              <a:rPr lang="ru-RU" sz="2100" b="1" dirty="0" err="1">
                <a:latin typeface="Times New Roman" pitchFamily="18" charset="0"/>
                <a:cs typeface="Times New Roman" pitchFamily="18" charset="0"/>
              </a:rPr>
              <a:t>Розробка</a:t>
            </a:r>
            <a:r>
              <a:rPr lang="ru-RU" sz="2100" b="1" dirty="0"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marL="114300" indent="0" algn="ctr">
              <a:buNone/>
            </a:pPr>
            <a:r>
              <a:rPr lang="ru-RU" sz="2100" dirty="0" err="1" smtClean="0">
                <a:latin typeface="Times New Roman" pitchFamily="18" charset="0"/>
                <a:cs typeface="Times New Roman" pitchFamily="18" charset="0"/>
              </a:rPr>
              <a:t>еалізовано</a:t>
            </a:r>
            <a:r>
              <a:rPr lang="ru-RU" sz="2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весь 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основний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функціонал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 на стеку 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технологій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Python/Flask 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та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MySQL, 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інтегровано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механізми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100" dirty="0" err="1" smtClean="0">
                <a:latin typeface="Times New Roman" pitchFamily="18" charset="0"/>
                <a:cs typeface="Times New Roman" pitchFamily="18" charset="0"/>
              </a:rPr>
              <a:t>безпеки</a:t>
            </a:r>
            <a:r>
              <a:rPr lang="ru-RU" sz="2100" dirty="0" smtClean="0">
                <a:latin typeface="Times New Roman" pitchFamily="18" charset="0"/>
                <a:cs typeface="Times New Roman" pitchFamily="18" charset="0"/>
              </a:rPr>
              <a:t>;</a:t>
            </a:r>
            <a:endParaRPr lang="ru-RU" sz="2100" dirty="0">
              <a:latin typeface="Times New Roman" pitchFamily="18" charset="0"/>
              <a:cs typeface="Times New Roman" pitchFamily="18" charset="0"/>
            </a:endParaRPr>
          </a:p>
          <a:p>
            <a:pPr marL="114300" indent="0" algn="ctr">
              <a:buNone/>
            </a:pPr>
            <a:r>
              <a:rPr lang="ru-RU" sz="2100" b="1" dirty="0">
                <a:latin typeface="Times New Roman" pitchFamily="18" charset="0"/>
                <a:cs typeface="Times New Roman" pitchFamily="18" charset="0"/>
              </a:rPr>
              <a:t> 4. </a:t>
            </a:r>
            <a:r>
              <a:rPr lang="ru-RU" sz="2100" b="1" dirty="0" err="1">
                <a:latin typeface="Times New Roman" pitchFamily="18" charset="0"/>
                <a:cs typeface="Times New Roman" pitchFamily="18" charset="0"/>
              </a:rPr>
              <a:t>Тестування</a:t>
            </a:r>
            <a:r>
              <a:rPr lang="ru-RU" sz="2100" b="1" dirty="0"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marL="114300" indent="0" algn="ctr">
              <a:buNone/>
            </a:pPr>
            <a:r>
              <a:rPr lang="ru-RU" sz="2100" dirty="0" err="1" smtClean="0">
                <a:latin typeface="Times New Roman" pitchFamily="18" charset="0"/>
                <a:cs typeface="Times New Roman" pitchFamily="18" charset="0"/>
              </a:rPr>
              <a:t>Ппроведено</a:t>
            </a:r>
            <a:r>
              <a:rPr lang="ru-RU" sz="2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мануальне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функціональне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тестування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тестування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безпеки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шифрування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валідація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даних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) та 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перевірку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інтерфейсу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100" dirty="0" err="1">
                <a:latin typeface="Times New Roman" pitchFamily="18" charset="0"/>
                <a:cs typeface="Times New Roman" pitchFamily="18" charset="0"/>
              </a:rPr>
              <a:t>користувача</a:t>
            </a:r>
            <a:r>
              <a:rPr lang="ru-RU" sz="21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114300" indent="0" algn="ctr">
              <a:buNone/>
            </a:pPr>
            <a:endParaRPr dirty="0">
              <a:latin typeface="Economica" panose="020B0604020202020204" charset="0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226AFC1-F793-030A-440F-FC50C3AEF71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7</a:t>
            </a:fld>
            <a:endParaRPr lang="uk-UA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714" y="-1"/>
            <a:ext cx="2133600" cy="1335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Овал 6"/>
          <p:cNvSpPr/>
          <p:nvPr/>
        </p:nvSpPr>
        <p:spPr>
          <a:xfrm>
            <a:off x="8127498" y="4167641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200" b="1" dirty="0">
                <a:solidFill>
                  <a:schemeClr val="tx1"/>
                </a:solidFill>
              </a:rPr>
              <a:t>7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-9203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Дизайн системи</a:t>
            </a:r>
            <a:endParaRPr sz="3200" dirty="0"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190207" y="851152"/>
            <a:ext cx="8122520" cy="4292348"/>
          </a:xfrm>
          <a:prstGeom prst="rect">
            <a:avLst/>
          </a:prstGeom>
        </p:spPr>
        <p:txBody>
          <a:bodyPr spcFirstLastPara="1" wrap="square" lIns="91425" tIns="91425" rIns="91425" bIns="91425" numCol="3" spcCol="396000" anchor="t" anchorCtr="0">
            <a:normAutofit fontScale="25000" lnSpcReduction="20000"/>
          </a:bodyPr>
          <a:lstStyle/>
          <a:p>
            <a:pPr marL="114300" indent="0">
              <a:buNone/>
            </a:pPr>
            <a:r>
              <a:rPr lang="ru-RU" sz="5600" b="1" dirty="0" err="1" smtClean="0">
                <a:latin typeface="Times New Roman" pitchFamily="18" charset="0"/>
                <a:cs typeface="Times New Roman" pitchFamily="18" charset="0"/>
              </a:rPr>
              <a:t>Логічна</a:t>
            </a:r>
            <a:r>
              <a:rPr lang="ru-RU" sz="5600" b="1" dirty="0" smtClean="0">
                <a:latin typeface="Times New Roman" pitchFamily="18" charset="0"/>
                <a:cs typeface="Times New Roman" pitchFamily="18" charset="0"/>
              </a:rPr>
              <a:t> структура </a:t>
            </a:r>
            <a:r>
              <a:rPr lang="ru-RU" sz="5600" b="1" dirty="0" err="1" smtClean="0">
                <a:latin typeface="Times New Roman" pitchFamily="18" charset="0"/>
                <a:cs typeface="Times New Roman" pitchFamily="18" charset="0"/>
              </a:rPr>
              <a:t>системи</a:t>
            </a:r>
            <a:endParaRPr lang="ru-RU" sz="5600" b="1" dirty="0" smtClean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Проєкт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має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багатошарову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логічну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 структуру для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чіткого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розподілу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відповідальності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114300" indent="0">
              <a:buNone/>
            </a:pP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 * </a:t>
            </a:r>
            <a:r>
              <a:rPr lang="en-US" sz="5600" b="1" dirty="0" smtClean="0">
                <a:latin typeface="Times New Roman" pitchFamily="18" charset="0"/>
                <a:cs typeface="Times New Roman" pitchFamily="18" charset="0"/>
              </a:rPr>
              <a:t>Domain Layer</a:t>
            </a:r>
            <a:r>
              <a:rPr lang="en-US" sz="56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Ядро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системи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що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містить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моделі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даних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5600" dirty="0" smtClean="0">
                <a:latin typeface="Times New Roman" pitchFamily="18" charset="0"/>
                <a:cs typeface="Times New Roman" pitchFamily="18" charset="0"/>
              </a:rPr>
              <a:t>User 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та </a:t>
            </a:r>
            <a:r>
              <a:rPr lang="en-US" sz="5600" dirty="0" err="1" smtClean="0">
                <a:latin typeface="Times New Roman" pitchFamily="18" charset="0"/>
                <a:cs typeface="Times New Roman" pitchFamily="18" charset="0"/>
              </a:rPr>
              <a:t>PasswordEntry</a:t>
            </a:r>
            <a:r>
              <a:rPr lang="en-US" sz="56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uk-UA" sz="5600" dirty="0" smtClean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uk-UA" sz="5600" dirty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uk-UA" sz="5600" dirty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uk-UA" sz="5600" dirty="0" smtClean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uk-UA" sz="5600" dirty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uk-UA" sz="5600" dirty="0" smtClean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uk-UA" sz="5600" dirty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uk-UA" sz="5600" dirty="0" smtClean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r>
              <a:rPr lang="en-US" sz="56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uk-UA" sz="5600" dirty="0" smtClean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uk-UA" sz="5600" dirty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uk-UA" sz="5600" dirty="0" smtClean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uk-UA" sz="5600" dirty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uk-UA" sz="5600" dirty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r>
              <a:rPr lang="en-US" sz="5600" dirty="0" smtClean="0">
                <a:latin typeface="Times New Roman" pitchFamily="18" charset="0"/>
                <a:cs typeface="Times New Roman" pitchFamily="18" charset="0"/>
              </a:rPr>
              <a:t>* </a:t>
            </a:r>
            <a:r>
              <a:rPr lang="en-US" sz="5600" b="1" dirty="0" smtClean="0">
                <a:latin typeface="Times New Roman" pitchFamily="18" charset="0"/>
                <a:cs typeface="Times New Roman" pitchFamily="18" charset="0"/>
              </a:rPr>
              <a:t>Repositories Layer</a:t>
            </a:r>
            <a:r>
              <a:rPr lang="en-US" sz="56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Забезпечує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абстракцію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 над базою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даних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інкапсулюючи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 всю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логіку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запитів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 до </a:t>
            </a:r>
            <a:r>
              <a:rPr lang="en-US" sz="5600" dirty="0" smtClean="0">
                <a:latin typeface="Times New Roman" pitchFamily="18" charset="0"/>
                <a:cs typeface="Times New Roman" pitchFamily="18" charset="0"/>
              </a:rPr>
              <a:t>MySQL (</a:t>
            </a:r>
            <a:r>
              <a:rPr lang="en-US" sz="5600" dirty="0" err="1" smtClean="0">
                <a:latin typeface="Times New Roman" pitchFamily="18" charset="0"/>
                <a:cs typeface="Times New Roman" pitchFamily="18" charset="0"/>
              </a:rPr>
              <a:t>UserRepository</a:t>
            </a:r>
            <a:r>
              <a:rPr lang="en-US" sz="56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5600" dirty="0" err="1" smtClean="0">
                <a:latin typeface="Times New Roman" pitchFamily="18" charset="0"/>
                <a:cs typeface="Times New Roman" pitchFamily="18" charset="0"/>
              </a:rPr>
              <a:t>PasswordRepository</a:t>
            </a:r>
            <a:r>
              <a:rPr lang="en-US" sz="5600" dirty="0" smtClean="0">
                <a:latin typeface="Times New Roman" pitchFamily="18" charset="0"/>
                <a:cs typeface="Times New Roman" pitchFamily="18" charset="0"/>
              </a:rPr>
              <a:t>).</a:t>
            </a:r>
          </a:p>
          <a:p>
            <a:pPr marL="114300" indent="0">
              <a:buNone/>
            </a:pPr>
            <a:endParaRPr lang="uk-UA" sz="5600" dirty="0" smtClean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uk-UA" sz="5600" dirty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uk-UA" sz="5600" dirty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uk-UA" sz="5600" dirty="0" smtClean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uk-UA" sz="5600" dirty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uk-UA" sz="5600" dirty="0" smtClean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uk-UA" sz="5600" dirty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uk-UA" sz="5600" dirty="0" smtClean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uk-UA" sz="5600" dirty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uk-UA" sz="5600" dirty="0" smtClean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uk-UA" sz="5600" dirty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uk-UA" sz="5600" dirty="0" smtClean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uk-UA" sz="5600" dirty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endParaRPr lang="uk-UA" sz="5600" dirty="0" smtClean="0">
              <a:latin typeface="Times New Roman" pitchFamily="18" charset="0"/>
              <a:cs typeface="Times New Roman" pitchFamily="18" charset="0"/>
            </a:endParaRPr>
          </a:p>
          <a:p>
            <a:pPr marL="114300" indent="0">
              <a:buNone/>
            </a:pPr>
            <a:r>
              <a:rPr lang="en-US" sz="5600" dirty="0">
                <a:latin typeface="Times New Roman" pitchFamily="18" charset="0"/>
                <a:cs typeface="Times New Roman" pitchFamily="18" charset="0"/>
              </a:rPr>
              <a:t>* </a:t>
            </a:r>
            <a:r>
              <a:rPr lang="en-US" sz="5600" b="1" dirty="0" smtClean="0">
                <a:latin typeface="Times New Roman" pitchFamily="18" charset="0"/>
                <a:cs typeface="Times New Roman" pitchFamily="18" charset="0"/>
              </a:rPr>
              <a:t>Services Layer</a:t>
            </a:r>
            <a:r>
              <a:rPr lang="en-US" sz="56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Реалізує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основну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бізнес-логіку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5600" dirty="0" err="1" smtClean="0">
                <a:latin typeface="Times New Roman" pitchFamily="18" charset="0"/>
                <a:cs typeface="Times New Roman" pitchFamily="18" charset="0"/>
              </a:rPr>
              <a:t>AuthService</a:t>
            </a:r>
            <a:r>
              <a:rPr lang="en-US" sz="5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відповідає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 за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автентифікацію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 та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безпеку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, а </a:t>
            </a:r>
            <a:r>
              <a:rPr lang="en-US" sz="5600" dirty="0" err="1" smtClean="0">
                <a:latin typeface="Times New Roman" pitchFamily="18" charset="0"/>
                <a:cs typeface="Times New Roman" pitchFamily="18" charset="0"/>
              </a:rPr>
              <a:t>EntryService</a:t>
            </a:r>
            <a:r>
              <a:rPr lang="en-US" sz="5600" dirty="0" smtClean="0">
                <a:latin typeface="Times New Roman" pitchFamily="18" charset="0"/>
                <a:cs typeface="Times New Roman" pitchFamily="18" charset="0"/>
              </a:rPr>
              <a:t> — 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за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управління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парольними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записами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 та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їх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шифрування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114300" indent="0">
              <a:buNone/>
            </a:pPr>
            <a:r>
              <a:rPr lang="en-US" sz="5600" dirty="0">
                <a:latin typeface="Times New Roman" pitchFamily="18" charset="0"/>
                <a:cs typeface="Times New Roman" pitchFamily="18" charset="0"/>
              </a:rPr>
              <a:t>* </a:t>
            </a:r>
            <a:r>
              <a:rPr lang="en-US" sz="5600" b="1" dirty="0" smtClean="0">
                <a:latin typeface="Times New Roman" pitchFamily="18" charset="0"/>
                <a:cs typeface="Times New Roman" pitchFamily="18" charset="0"/>
              </a:rPr>
              <a:t>Application Core (Routes): 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Шар,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що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приймає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5600" dirty="0" smtClean="0">
                <a:latin typeface="Times New Roman" pitchFamily="18" charset="0"/>
                <a:cs typeface="Times New Roman" pitchFamily="18" charset="0"/>
              </a:rPr>
              <a:t>HTTP-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запити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від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клієнта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викликає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відповідні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сервіси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 та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повертає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600" dirty="0" err="1" smtClean="0">
                <a:latin typeface="Times New Roman" pitchFamily="18" charset="0"/>
                <a:cs typeface="Times New Roman" pitchFamily="18" charset="0"/>
              </a:rPr>
              <a:t>відповідь</a:t>
            </a:r>
            <a:r>
              <a:rPr lang="ru-RU" sz="5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114300" indent="0">
              <a:buNone/>
            </a:pP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927" y="-109898"/>
            <a:ext cx="2133600" cy="1335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605" y="2857315"/>
            <a:ext cx="4536304" cy="2056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Овал 7"/>
          <p:cNvSpPr/>
          <p:nvPr/>
        </p:nvSpPr>
        <p:spPr>
          <a:xfrm>
            <a:off x="8127498" y="4167641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200" b="1" dirty="0">
                <a:solidFill>
                  <a:schemeClr val="tx1"/>
                </a:solidFill>
              </a:rPr>
              <a:t>8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268925" y="-15299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Приклад реалізації</a:t>
            </a:r>
            <a:endParaRPr sz="3200" dirty="0"/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>
            <a:off x="-384464" y="557645"/>
            <a:ext cx="5226627" cy="23436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114300" indent="0">
              <a:buNone/>
            </a:pPr>
            <a:r>
              <a:rPr lang="en-US" b="1" dirty="0" smtClean="0"/>
              <a:t>                     </a:t>
            </a:r>
            <a:r>
              <a:rPr lang="ru-RU" sz="1900" dirty="0" err="1" smtClean="0">
                <a:latin typeface="Times New Roman" pitchFamily="18" charset="0"/>
                <a:cs typeface="Times New Roman" pitchFamily="18" charset="0"/>
              </a:rPr>
              <a:t>Захист</a:t>
            </a:r>
            <a:r>
              <a:rPr lang="ru-RU" sz="1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 smtClean="0">
                <a:latin typeface="Times New Roman" pitchFamily="18" charset="0"/>
                <a:cs typeface="Times New Roman" pitchFamily="18" charset="0"/>
              </a:rPr>
              <a:t>від</a:t>
            </a:r>
            <a:r>
              <a:rPr lang="ru-RU" sz="1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900" b="1" dirty="0" smtClean="0">
                <a:latin typeface="Times New Roman" pitchFamily="18" charset="0"/>
                <a:cs typeface="Times New Roman" pitchFamily="18" charset="0"/>
              </a:rPr>
              <a:t>Brute-Force</a:t>
            </a:r>
            <a:r>
              <a:rPr lang="en-US" sz="1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а</a:t>
            </a:r>
            <a:r>
              <a:rPr lang="ru-RU" sz="1900" dirty="0" smtClean="0">
                <a:latin typeface="Times New Roman" pitchFamily="18" charset="0"/>
                <a:cs typeface="Times New Roman" pitchFamily="18" charset="0"/>
              </a:rPr>
              <a:t>так </a:t>
            </a:r>
          </a:p>
          <a:p>
            <a:pPr marL="114300" indent="0">
              <a:buNone/>
            </a:pPr>
            <a:r>
              <a:rPr lang="ru-RU" sz="1900" dirty="0" smtClean="0">
                <a:latin typeface="Times New Roman" pitchFamily="18" charset="0"/>
                <a:cs typeface="Times New Roman" pitchFamily="18" charset="0"/>
              </a:rPr>
              <a:t>                    Принцип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роботи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механізму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lvl="1">
              <a:buFont typeface="Wingdings" pitchFamily="2" charset="2"/>
              <a:buChar char="Ø"/>
            </a:pP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с</a:t>
            </a:r>
            <a:r>
              <a:rPr lang="ru-RU" sz="1900" dirty="0" smtClean="0">
                <a:latin typeface="Times New Roman" pitchFamily="18" charset="0"/>
                <a:cs typeface="Times New Roman" pitchFamily="18" charset="0"/>
              </a:rPr>
              <a:t>истема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веде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лічильник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невдалих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спроб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входу для кожного </a:t>
            </a:r>
            <a:r>
              <a:rPr lang="ru-RU" sz="1900" dirty="0" err="1" smtClean="0">
                <a:latin typeface="Times New Roman" pitchFamily="18" charset="0"/>
                <a:cs typeface="Times New Roman" pitchFamily="18" charset="0"/>
              </a:rPr>
              <a:t>користувача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lvl="1">
              <a:buFont typeface="Wingdings" pitchFamily="2" charset="2"/>
              <a:buChar char="Ø"/>
            </a:pP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п</a:t>
            </a:r>
            <a:r>
              <a:rPr lang="ru-RU" sz="1900" dirty="0" err="1" smtClean="0">
                <a:latin typeface="Times New Roman" pitchFamily="18" charset="0"/>
                <a:cs typeface="Times New Roman" pitchFamily="18" charset="0"/>
              </a:rPr>
              <a:t>ісля</a:t>
            </a:r>
            <a:r>
              <a:rPr lang="ru-RU" sz="1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досягнення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b="1" dirty="0" err="1">
                <a:latin typeface="Times New Roman" pitchFamily="18" charset="0"/>
                <a:cs typeface="Times New Roman" pitchFamily="18" charset="0"/>
              </a:rPr>
              <a:t>ліміту</a:t>
            </a:r>
            <a:r>
              <a:rPr lang="ru-RU" sz="1900" b="1" dirty="0">
                <a:latin typeface="Times New Roman" pitchFamily="18" charset="0"/>
                <a:cs typeface="Times New Roman" pitchFamily="18" charset="0"/>
              </a:rPr>
              <a:t> в 3 </a:t>
            </a:r>
            <a:r>
              <a:rPr lang="ru-RU" sz="1900" b="1" dirty="0" err="1">
                <a:latin typeface="Times New Roman" pitchFamily="18" charset="0"/>
                <a:cs typeface="Times New Roman" pitchFamily="18" charset="0"/>
              </a:rPr>
              <a:t>невдалі</a:t>
            </a:r>
            <a:r>
              <a:rPr lang="ru-RU" sz="19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b="1" dirty="0" err="1">
                <a:latin typeface="Times New Roman" pitchFamily="18" charset="0"/>
                <a:cs typeface="Times New Roman" pitchFamily="18" charset="0"/>
              </a:rPr>
              <a:t>спроби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акаунт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тимчасово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 smtClean="0">
                <a:latin typeface="Times New Roman" pitchFamily="18" charset="0"/>
                <a:cs typeface="Times New Roman" pitchFamily="18" charset="0"/>
              </a:rPr>
              <a:t>блокується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lvl="1">
              <a:buFont typeface="Wingdings" pitchFamily="2" charset="2"/>
              <a:buChar char="Ø"/>
            </a:pP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т</a:t>
            </a:r>
            <a:r>
              <a:rPr lang="ru-RU" sz="1900" dirty="0" err="1" smtClean="0">
                <a:latin typeface="Times New Roman" pitchFamily="18" charset="0"/>
                <a:cs typeface="Times New Roman" pitchFamily="18" charset="0"/>
              </a:rPr>
              <a:t>ривалість</a:t>
            </a:r>
            <a:r>
              <a:rPr lang="ru-RU" sz="1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b="1" dirty="0" err="1">
                <a:latin typeface="Times New Roman" pitchFamily="18" charset="0"/>
                <a:cs typeface="Times New Roman" pitchFamily="18" charset="0"/>
              </a:rPr>
              <a:t>блокування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складає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b="1" dirty="0">
                <a:latin typeface="Times New Roman" pitchFamily="18" charset="0"/>
                <a:cs typeface="Times New Roman" pitchFamily="18" charset="0"/>
              </a:rPr>
              <a:t>10 </a:t>
            </a:r>
            <a:r>
              <a:rPr lang="ru-RU" sz="1900" b="1" dirty="0" err="1">
                <a:latin typeface="Times New Roman" pitchFamily="18" charset="0"/>
                <a:cs typeface="Times New Roman" pitchFamily="18" charset="0"/>
              </a:rPr>
              <a:t>хвилин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протягом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яких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вхід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до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акаунту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900" dirty="0" err="1">
                <a:latin typeface="Times New Roman" pitchFamily="18" charset="0"/>
                <a:cs typeface="Times New Roman" pitchFamily="18" charset="0"/>
              </a:rPr>
              <a:t>неможливий</a:t>
            </a:r>
            <a:r>
              <a:rPr lang="ru-RU" sz="19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Economica" panose="020B0604020202020204" charset="0"/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14" y="3515966"/>
            <a:ext cx="6953595" cy="1508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68291"/>
            <a:ext cx="2743200" cy="447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494" y="557645"/>
            <a:ext cx="2953714" cy="3039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927" y="-109898"/>
            <a:ext cx="2133600" cy="1335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Овал 9"/>
          <p:cNvSpPr/>
          <p:nvPr/>
        </p:nvSpPr>
        <p:spPr>
          <a:xfrm>
            <a:off x="8127498" y="4167641"/>
            <a:ext cx="914400" cy="914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200" b="1" dirty="0">
                <a:solidFill>
                  <a:schemeClr val="tx1"/>
                </a:solidFill>
              </a:rPr>
              <a:t>9</a:t>
            </a:r>
            <a:endParaRPr lang="ru-RU" sz="3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Шаблон презентації до кв_р_бакалавра-2025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Шаблон презентації кваліфікаційної роботи магістрів" id="{72E840FA-3155-46C9-BB37-701E4C9B1C67}" vid="{DC416FE5-D050-4603-AD75-8F49A0CCCB6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3739</TotalTime>
  <Words>678</Words>
  <Application>Microsoft Office PowerPoint</Application>
  <PresentationFormat>Экран (16:9)</PresentationFormat>
  <Paragraphs>138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Arial</vt:lpstr>
      <vt:lpstr>Economica</vt:lpstr>
      <vt:lpstr>Open Sans</vt:lpstr>
      <vt:lpstr>Wingdings</vt:lpstr>
      <vt:lpstr>Times New Roman</vt:lpstr>
      <vt:lpstr>Шаблон презентації до кв_р_бакалавра-2025</vt:lpstr>
      <vt:lpstr>Тема роботи :Веб-застосунок «SecurePass» для безпечного зберігання та управління паролями</vt:lpstr>
      <vt:lpstr>Мета роботи</vt:lpstr>
      <vt:lpstr>Аналіз проблеми </vt:lpstr>
      <vt:lpstr>Постановка задачі та опис системи</vt:lpstr>
      <vt:lpstr>Вибір технологій розробки </vt:lpstr>
      <vt:lpstr>Архітектура створенного  програмного забезпечення</vt:lpstr>
      <vt:lpstr>Опис процесу розробки</vt:lpstr>
      <vt:lpstr>Дизайн системи</vt:lpstr>
      <vt:lpstr>Приклад реалізації</vt:lpstr>
      <vt:lpstr>Інтерфейс користувача </vt:lpstr>
      <vt:lpstr>Інтерфейс користувача </vt:lpstr>
      <vt:lpstr>Інтерфейс користувача </vt:lpstr>
      <vt:lpstr>Тестування</vt:lpstr>
      <vt:lpstr>Тестування</vt:lpstr>
      <vt:lpstr>Публікація результатів </vt:lpstr>
      <vt:lpstr>Підсумки 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 роботи</dc:title>
  <dc:creator>User</dc:creator>
  <cp:lastModifiedBy>User</cp:lastModifiedBy>
  <cp:revision>42</cp:revision>
  <dcterms:created xsi:type="dcterms:W3CDTF">2025-06-02T13:49:18Z</dcterms:created>
  <dcterms:modified xsi:type="dcterms:W3CDTF">2025-06-19T23:11:52Z</dcterms:modified>
</cp:coreProperties>
</file>